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6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bc98d7443_2_1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bc98d7443_2_1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f6f106d0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f6f106d0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f6f106d0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f6f106d0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f6f106d0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f6f106d0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eceb6924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eceb6924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f6f106d0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f6f106d0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8f6f106d0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8f6f106d0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f6f106d0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8f6f106d0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bc98d7443_2_1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bc98d7443_2_1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bc98d7443_2_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bc98d7443_2_1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bc98d7443_2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bc98d7443_2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fd9f0cb36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fd9f0cb36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fd9f0cb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fd9f0cb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bc98d7443_2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bc98d7443_2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bc98d7443_2_1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bc98d7443_2_1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fae2c11d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fae2c11d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Project phase A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6397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24-1-R-19</a:t>
            </a:r>
            <a:endParaRPr lang="en-US" sz="2000" b="0" dirty="0">
              <a:effectLst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60" y="284223"/>
            <a:ext cx="5912988" cy="13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598088" y="3096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Wildfire segmentation based on Yolo and attention U-Net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84325" y="3793226"/>
            <a:ext cx="8604000" cy="12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iw" sz="1642" u="sng" dirty="0"/>
              <a:t>supervisor:</a:t>
            </a:r>
            <a:endParaRPr sz="1642" u="sng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iw" sz="1642" dirty="0"/>
              <a:t>                          prof. Miri Weiss Cohen</a:t>
            </a:r>
            <a:endParaRPr sz="1642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1800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students:</a:t>
            </a:r>
            <a:r>
              <a:rPr lang="iw" sz="1642" dirty="0"/>
              <a:t> </a:t>
            </a:r>
            <a:endParaRPr lang="en-US" sz="1642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1642" dirty="0"/>
              <a:t> </a:t>
            </a:r>
            <a:r>
              <a:rPr lang="iw" sz="1642" dirty="0"/>
              <a:t>                         Avner Ben Shlomo</a:t>
            </a:r>
            <a:endParaRPr sz="1642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iw" sz="1642" dirty="0"/>
              <a:t>                          Dor Filis</a:t>
            </a:r>
            <a:endParaRPr sz="1642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iw" sz="1742" u="sng" dirty="0"/>
              <a:t>                          </a:t>
            </a:r>
            <a:endParaRPr sz="174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254789"/>
                </a:solidFill>
                <a:latin typeface="Arial"/>
                <a:ea typeface="Arial"/>
                <a:cs typeface="Arial"/>
                <a:sym typeface="Arial"/>
              </a:rPr>
              <a:t>Attention UNET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5252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b="1"/>
              <a:t>Attention Blocks</a:t>
            </a:r>
            <a:r>
              <a:rPr lang="iw"/>
              <a:t>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w" sz="1500"/>
              <a:t>Focus on the most important features, improving accuracy.</a:t>
            </a: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825" y="1338125"/>
            <a:ext cx="4257924" cy="31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Proposed approach: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50" y="1017800"/>
            <a:ext cx="6942991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Research process - </a:t>
            </a:r>
            <a:r>
              <a:rPr lang="iw">
                <a:solidFill>
                  <a:srgbClr val="254789"/>
                </a:solidFill>
                <a:latin typeface="Arial"/>
                <a:ea typeface="Arial"/>
                <a:cs typeface="Arial"/>
                <a:sym typeface="Arial"/>
              </a:rPr>
              <a:t>Hyperparameters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Google Shape;190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229875"/>
                <a:ext cx="3316800" cy="3339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sz="1400" b="1" dirty="0"/>
                  <a:t>Learning Rate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sSup>
                          <m:s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p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sSup>
                          <m:s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p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sup>
                        </m:sSup>
                      </m:e>
                    </m:d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dirty="0"/>
                  <a:t> </a:t>
                </a:r>
                <a:r>
                  <a:rPr lang="iw" sz="1300" dirty="0"/>
                  <a:t>Determines the step size during optimization. It's crucial to choose the right value; too high or too low can lead to poor accuracy.</a:t>
                </a:r>
                <a:endParaRPr sz="1300" dirty="0"/>
              </a:p>
              <a:p>
                <a:pPr marL="457200" lvl="0" indent="-317500" algn="l" rtl="0">
                  <a:spcBef>
                    <a:spcPts val="1200"/>
                  </a:spcBef>
                  <a:spcAft>
                    <a:spcPts val="0"/>
                  </a:spcAft>
                  <a:buSzPts val="1400"/>
                  <a:buChar char="●"/>
                </a:pPr>
                <a:r>
                  <a:rPr lang="en-US" sz="1400" b="1" dirty="0"/>
                  <a:t>Epochs {50 , 80} </a:t>
                </a:r>
                <a:endParaRPr lang="en-US" sz="1400" dirty="0"/>
              </a:p>
              <a:p>
                <a:pPr marL="45720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iw" sz="1300" dirty="0"/>
                  <a:t>Each epoch is a complete pass of the entire training dataset through the model.</a:t>
                </a:r>
                <a:endParaRPr sz="1300" dirty="0"/>
              </a:p>
              <a:p>
                <a:pPr marL="457200" marR="0" lvl="0" indent="0" algn="l" rtl="0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sz="1300" dirty="0"/>
              </a:p>
            </p:txBody>
          </p:sp>
        </mc:Choice>
        <mc:Fallback>
          <p:sp>
            <p:nvSpPr>
              <p:cNvPr id="190" name="Google Shape;190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29875"/>
                <a:ext cx="3316800" cy="3339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Google Shape;191;p24"/>
          <p:cNvSpPr txBox="1"/>
          <p:nvPr/>
        </p:nvSpPr>
        <p:spPr>
          <a:xfrm>
            <a:off x="7284350" y="1360700"/>
            <a:ext cx="1315500" cy="9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4100300" y="1229875"/>
            <a:ext cx="34470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iw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Batch Size {32,64,128} </a:t>
            </a:r>
            <a:endParaRPr b="1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3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Number of images processed in one batch through the network.</a:t>
            </a:r>
            <a:endParaRPr sz="13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-US" b="1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Loss function {BCE, Dice score} </a:t>
            </a: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w" sz="13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Measures the difference between the predicted output and the actual target, guiding the optimization process to improve model accuracy.</a:t>
            </a:r>
            <a:endParaRPr sz="18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254789"/>
                </a:solidFill>
                <a:latin typeface="Arial"/>
                <a:ea typeface="Arial"/>
                <a:cs typeface="Arial"/>
                <a:sym typeface="Arial"/>
              </a:rPr>
              <a:t>Expected Achievements </a:t>
            </a: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We aim to develop a system capable of segmenting multiple wildfire scenarios in forests using YOLOv4 and Attention U-Net architectures for improved accuracy in real time.</a:t>
            </a:r>
            <a:endParaRPr/>
          </a:p>
          <a:p>
            <a:pPr marL="127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For us, success will be described in:</a:t>
            </a:r>
            <a:endParaRPr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Achieve at least 0.9 segmentation accuracy.</a:t>
            </a:r>
            <a:endParaRPr sz="1400">
              <a:solidFill>
                <a:srgbClr val="2547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Identify the optimal hyperparameter combination for best results.</a:t>
            </a:r>
            <a:endParaRPr sz="1700"/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Perform segmentation on videos in real time.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UML:                                        Flow chart: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0" y="1201300"/>
            <a:ext cx="4476125" cy="30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900" y="1763700"/>
            <a:ext cx="4525851" cy="18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GUI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925" y="898300"/>
            <a:ext cx="5862102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Tests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50" y="1017800"/>
            <a:ext cx="83724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1088500" y="1163450"/>
            <a:ext cx="4062900" cy="37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9200"/>
              <a:t>Thank </a:t>
            </a:r>
            <a:endParaRPr sz="9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9200"/>
              <a:t>  You</a:t>
            </a:r>
            <a:endParaRPr sz="9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Agenda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Introduction - Wildfire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Motivation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YOLOv4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Segmentation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Attention UNET</a:t>
            </a:r>
            <a:endParaRPr sz="13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Research</a:t>
            </a:r>
            <a:endParaRPr sz="1300"/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w" sz="1300"/>
              <a:t>Proposed approach</a:t>
            </a:r>
            <a:endParaRPr sz="1300"/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w" sz="1300"/>
              <a:t>Hyperparameters</a:t>
            </a:r>
            <a:endParaRPr sz="1300"/>
          </a:p>
          <a:p>
            <a:pPr marL="914400" lvl="1" indent="-3111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w" sz="1300"/>
              <a:t>Expected Achievements</a:t>
            </a:r>
            <a:endParaRPr sz="13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UML + Flow chart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GUI</a:t>
            </a: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w" sz="1700"/>
              <a:t>Tests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Introduction - Wildfire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Wildfires devastate communities, farmlands, and animal habitats worldwide.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Increased frequency attributed to global warming rising temperatures.</a:t>
            </a:r>
            <a:endParaRPr sz="12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current solutions: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w"/>
              <a:t>Sensor and Long-Range Camera Systems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w"/>
              <a:t>Ground-Based Sensor Systems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w"/>
              <a:t>Sound-Based Technologies</a:t>
            </a:r>
            <a:endParaRPr/>
          </a:p>
          <a:p>
            <a:pPr marL="9144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w"/>
              <a:t>Floating Devices (Balloons or Spheres)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400" y="2743575"/>
            <a:ext cx="2702075" cy="18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451550" y="133107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500"/>
              <a:t>"Early wildfire detection:</a:t>
            </a:r>
            <a:endParaRPr sz="3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3500"/>
              <a:t>                essential protection."</a:t>
            </a:r>
            <a:endParaRPr sz="3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00" y="3207047"/>
            <a:ext cx="9429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000" y="3207047"/>
            <a:ext cx="9525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550" y="3221335"/>
            <a:ext cx="9525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613350" y="25689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Motivation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Google Shape;112;p16"/>
          <p:cNvCxnSpPr>
            <a:stCxn id="108" idx="3"/>
            <a:endCxn id="109" idx="1"/>
          </p:cNvCxnSpPr>
          <p:nvPr/>
        </p:nvCxnSpPr>
        <p:spPr>
          <a:xfrm>
            <a:off x="1656275" y="3654722"/>
            <a:ext cx="1682700" cy="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6"/>
          <p:cNvCxnSpPr>
            <a:stCxn id="109" idx="3"/>
            <a:endCxn id="110" idx="1"/>
          </p:cNvCxnSpPr>
          <p:nvPr/>
        </p:nvCxnSpPr>
        <p:spPr>
          <a:xfrm>
            <a:off x="4291500" y="3654722"/>
            <a:ext cx="1452000" cy="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4" name="Google Shape;11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3994" y="3221325"/>
            <a:ext cx="1193806" cy="895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6"/>
          <p:cNvCxnSpPr>
            <a:stCxn id="110" idx="3"/>
            <a:endCxn id="114" idx="1"/>
          </p:cNvCxnSpPr>
          <p:nvPr/>
        </p:nvCxnSpPr>
        <p:spPr>
          <a:xfrm>
            <a:off x="6696050" y="3654722"/>
            <a:ext cx="1177800" cy="144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YOLO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00" y="2491000"/>
            <a:ext cx="3964550" cy="222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550" y="2491000"/>
            <a:ext cx="3985801" cy="22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311700" y="1048900"/>
            <a:ext cx="90546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dirty="0"/>
              <a:t>YOLO (You Only Look Once) is an object detection deep learning model , initially developed by Joseph Redmon and Ali Farhadi in </a:t>
            </a:r>
            <a:r>
              <a:rPr lang="en-US" dirty="0"/>
              <a:t>2015.</a:t>
            </a: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dirty="0"/>
              <a:t>Since its inception, there have been eight different versions, with the latest being YOLO V8 released in 2023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How YOLO works?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385" y="1491695"/>
            <a:ext cx="2013624" cy="30412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 rot="10800000">
            <a:off x="1795049" y="1697378"/>
            <a:ext cx="397800" cy="1644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343" y="1428941"/>
            <a:ext cx="496851" cy="75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491" y="1100675"/>
            <a:ext cx="278881" cy="1640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8"/>
          <p:cNvCxnSpPr/>
          <p:nvPr/>
        </p:nvCxnSpPr>
        <p:spPr>
          <a:xfrm flipH="1">
            <a:off x="1504737" y="2479830"/>
            <a:ext cx="1245600" cy="11001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4" name="Google Shape;13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752" y="3191314"/>
            <a:ext cx="727065" cy="116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807366"/>
            <a:ext cx="339518" cy="1933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8"/>
          <p:cNvCxnSpPr/>
          <p:nvPr/>
        </p:nvCxnSpPr>
        <p:spPr>
          <a:xfrm>
            <a:off x="3561341" y="3306590"/>
            <a:ext cx="1077000" cy="4161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7" name="Google Shape;13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8252" y="3306590"/>
            <a:ext cx="764481" cy="11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3657" y="2858495"/>
            <a:ext cx="339518" cy="183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99700" y="237625"/>
            <a:ext cx="3239575" cy="15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79400" y="1861787"/>
            <a:ext cx="2472774" cy="274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YOLOv4</a:t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5710800" y="305600"/>
            <a:ext cx="3176400" cy="6099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5710800" y="1153325"/>
            <a:ext cx="3176400" cy="6099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Backbone - CSPDarkNet53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5710800" y="2410625"/>
            <a:ext cx="3176400" cy="6099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Neck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5710800" y="3591725"/>
            <a:ext cx="3176400" cy="609900"/>
          </a:xfrm>
          <a:prstGeom prst="rect">
            <a:avLst/>
          </a:prstGeom>
          <a:solidFill>
            <a:srgbClr val="666666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Head - YOLO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" name="Google Shape;150;p19"/>
          <p:cNvCxnSpPr/>
          <p:nvPr/>
        </p:nvCxnSpPr>
        <p:spPr>
          <a:xfrm>
            <a:off x="7299000" y="915500"/>
            <a:ext cx="0" cy="237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p19"/>
          <p:cNvCxnSpPr>
            <a:endCxn id="148" idx="0"/>
          </p:cNvCxnSpPr>
          <p:nvPr/>
        </p:nvCxnSpPr>
        <p:spPr>
          <a:xfrm>
            <a:off x="7299000" y="2058425"/>
            <a:ext cx="0" cy="352200"/>
          </a:xfrm>
          <a:prstGeom prst="straightConnector1">
            <a:avLst/>
          </a:prstGeom>
          <a:noFill/>
          <a:ln w="9525" cap="flat" cmpd="sng">
            <a:solidFill>
              <a:srgbClr val="0D0D0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9"/>
          <p:cNvCxnSpPr>
            <a:endCxn id="149" idx="0"/>
          </p:cNvCxnSpPr>
          <p:nvPr/>
        </p:nvCxnSpPr>
        <p:spPr>
          <a:xfrm>
            <a:off x="7299000" y="3277625"/>
            <a:ext cx="0" cy="314100"/>
          </a:xfrm>
          <a:prstGeom prst="straightConnector1">
            <a:avLst/>
          </a:prstGeom>
          <a:noFill/>
          <a:ln w="9525" cap="flat" cmpd="sng">
            <a:solidFill>
              <a:srgbClr val="0D0D0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19"/>
          <p:cNvSpPr txBox="1"/>
          <p:nvPr/>
        </p:nvSpPr>
        <p:spPr>
          <a:xfrm>
            <a:off x="5460950" y="2001049"/>
            <a:ext cx="4595700" cy="32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Used for feature extraction</a:t>
            </a:r>
            <a:r>
              <a:rPr lang="iw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248625" y="3277625"/>
            <a:ext cx="5140800" cy="2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Collect feature maps from different stages</a:t>
            </a: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8688"/>
            <a:ext cx="42113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68287"/>
            <a:ext cx="4260299" cy="16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Segmentation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 Process of labeling each pixel of an image with a corresponding class.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925" y="2005225"/>
            <a:ext cx="399097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75" y="2005225"/>
            <a:ext cx="3172566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254789"/>
                </a:solidFill>
                <a:latin typeface="Arial"/>
                <a:ea typeface="Arial"/>
                <a:cs typeface="Arial"/>
                <a:sym typeface="Arial"/>
              </a:rPr>
              <a:t>UNET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092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b="1" dirty="0"/>
              <a:t>Design</a:t>
            </a:r>
            <a:r>
              <a:rPr lang="en-US" sz="1800" b="0" i="0" u="none" strike="noStrike" dirty="0">
                <a:solidFill>
                  <a:srgbClr val="434343"/>
                </a:solidFill>
                <a:effectLst/>
                <a:latin typeface="Roboto" panose="02000000000000000000" pitchFamily="2" charset="0"/>
              </a:rPr>
              <a:t>: U-shaped architecture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b="1" dirty="0"/>
              <a:t>Downsample Blocks</a:t>
            </a:r>
            <a:r>
              <a:rPr lang="iw" dirty="0"/>
              <a:t>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w" sz="1500" dirty="0"/>
              <a:t>Capture features at different levels by reducing image size.</a:t>
            </a:r>
            <a:endParaRPr sz="15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 b="1" dirty="0"/>
              <a:t>Upsample Blocks</a:t>
            </a:r>
            <a:r>
              <a:rPr lang="iw" dirty="0"/>
              <a:t>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w" sz="1500" dirty="0"/>
              <a:t>Restore image size while combining features from downsample blocks.</a:t>
            </a:r>
            <a:endParaRPr dirty="0"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925" y="980388"/>
            <a:ext cx="4875077" cy="31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On-screen Show (16:9)</PresentationFormat>
  <Paragraphs>78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Cambria Math</vt:lpstr>
      <vt:lpstr>Roboto</vt:lpstr>
      <vt:lpstr>Arial</vt:lpstr>
      <vt:lpstr>Montserrat</vt:lpstr>
      <vt:lpstr>Lato</vt:lpstr>
      <vt:lpstr>Geometric</vt:lpstr>
      <vt:lpstr>Project phase A</vt:lpstr>
      <vt:lpstr>Agenda</vt:lpstr>
      <vt:lpstr>Introduction - Wildfire</vt:lpstr>
      <vt:lpstr> "Early wildfire detection:                 essential protection." </vt:lpstr>
      <vt:lpstr>YOLO</vt:lpstr>
      <vt:lpstr>How YOLO works? </vt:lpstr>
      <vt:lpstr>YOLOv4</vt:lpstr>
      <vt:lpstr>Segmentation</vt:lpstr>
      <vt:lpstr>UNET </vt:lpstr>
      <vt:lpstr>Attention UNET </vt:lpstr>
      <vt:lpstr>Proposed approach:</vt:lpstr>
      <vt:lpstr>Research process - Hyperparameters </vt:lpstr>
      <vt:lpstr>Expected Achievements </vt:lpstr>
      <vt:lpstr>UML:                                        Flow chart:</vt:lpstr>
      <vt:lpstr>GUI</vt:lpstr>
      <vt:lpstr>Tests</vt:lpstr>
      <vt:lpstr>Thank  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phase A</dc:title>
  <dc:creator>Avner</dc:creator>
  <cp:lastModifiedBy>אבנר בן שלמה</cp:lastModifiedBy>
  <cp:revision>1</cp:revision>
  <dcterms:modified xsi:type="dcterms:W3CDTF">2024-05-25T13:53:12Z</dcterms:modified>
</cp:coreProperties>
</file>